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5" r:id="rId7"/>
    <p:sldId id="266" r:id="rId8"/>
    <p:sldId id="260" r:id="rId9"/>
    <p:sldId id="261" r:id="rId10"/>
    <p:sldId id="267" r:id="rId11"/>
    <p:sldId id="262" r:id="rId12"/>
    <p:sldId id="263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erriweather" panose="020B0604020202020204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8424a7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68424a7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8424a7a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68424a7a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84e464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5684e464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c1d27c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7c1d27c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32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7c1d27c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7c1d27c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68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8424a7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68424a7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71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8424a7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568424a7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68424a7a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68424a7a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Дополнительные модели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38951" y="1525250"/>
            <a:ext cx="8081718" cy="224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Они будут когда-нибудь, но не сейчас</a:t>
            </a:r>
          </a:p>
        </p:txBody>
      </p:sp>
    </p:spTree>
    <p:extLst>
      <p:ext uri="{BB962C8B-B14F-4D97-AF65-F5344CB8AC3E}">
        <p14:creationId xmlns:p14="http://schemas.microsoft.com/office/powerpoint/2010/main" val="390738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Заключение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6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38950" y="1570450"/>
            <a:ext cx="8451000" cy="4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Получившиеся приложение достоверно показывает взаимодействие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заряженных частиц в магнитных и электрических полях.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будущем на базе этой программы будет написана игра-песочница, в которой можно будет увидеть взаимодействия частиц. На пример можно будет создать модель действия звёздного ветра на планеты.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1148250" y="4481325"/>
            <a:ext cx="69858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Calibri"/>
              <a:buNone/>
            </a:pP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СПАСИБО ЗА </a:t>
            </a:r>
            <a:r>
              <a:rPr lang="ru-RU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В</a:t>
            </a:r>
            <a:r>
              <a:rPr lang="ru-RU" sz="360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НИМАНИЕ!</a:t>
            </a:r>
            <a:endParaRPr sz="360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213024" y="6297825"/>
            <a:ext cx="563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2363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ru-RU" sz="2400">
                <a:solidFill>
                  <a:srgbClr val="32363A"/>
                </a:solidFill>
              </a:rPr>
              <a:t>9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745250" y="3174800"/>
            <a:ext cx="4255500" cy="29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Выполнил: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Сивиринов Игорь Васильевич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МАОУ СОШ «Школа будущего»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Руководитель: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Calibri"/>
                <a:ea typeface="Calibri"/>
                <a:cs typeface="Calibri"/>
                <a:sym typeface="Calibri"/>
              </a:rPr>
              <a:t>Байгашов</a:t>
            </a: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 Алексей Сергеевич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БФУ им. И. Канта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Симулятор не помню чего</a:t>
            </a:r>
            <a:endParaRPr sz="4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Введение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1857375" algn="l"/>
              </a:tabLst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Было решено создать </a:t>
            </a:r>
            <a:r>
              <a:rPr lang="ru-RU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программу для моделирования заряженных частиц в магнитных и электрических полях. 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1857375" algn="l"/>
              </a:tabLst>
            </a:pPr>
            <a:r>
              <a:rPr lang="ru-RU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Взаимодействие заряженных частиц в магнитных и электрических полях является сложным и интересным особенно при добавлении больше одного магнита. А использование моделирования даёт нам возможность максимально верно и детально показать взаимодействия данных нам тел. 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1857375" algn="l"/>
              </a:tabLst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Также это поможет  учителям  более наглядно  рассказать школьный материал.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1857375" algn="l"/>
              </a:tabLst>
            </a:pP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28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2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84150" y="1547850"/>
            <a:ext cx="84060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857375" algn="l"/>
              </a:tabLst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Изучить язык программирования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3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857375" algn="l"/>
              </a:tabLst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Изучить библиотеки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skipy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857375" algn="l"/>
              </a:tabLst>
            </a:pPr>
            <a:r>
              <a:rPr lang="ru-RU" sz="24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Найти все нужные формулы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857375" algn="l"/>
              </a:tabLst>
            </a:pPr>
            <a:r>
              <a:rPr lang="ru-RU" sz="2400" dirty="0">
                <a:solidFill>
                  <a:srgbClr val="08080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Написать алгоритм для моделирования любого количества заданных тел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98C6-C6C7-4E3F-9470-9AA395476F4E}"/>
              </a:ext>
            </a:extLst>
          </p:cNvPr>
          <p:cNvSpPr txBox="1"/>
          <p:nvPr/>
        </p:nvSpPr>
        <p:spPr>
          <a:xfrm>
            <a:off x="0" y="1262340"/>
            <a:ext cx="8898342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описания действия заряженной частицы использовались данные формулы: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386C9D-D32B-465E-BD3D-60A14D7B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30" y="1815153"/>
            <a:ext cx="6311165" cy="41756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98C6-C6C7-4E3F-9470-9AA395476F4E}"/>
              </a:ext>
            </a:extLst>
          </p:cNvPr>
          <p:cNvSpPr txBox="1"/>
          <p:nvPr/>
        </p:nvSpPr>
        <p:spPr>
          <a:xfrm>
            <a:off x="0" y="1262340"/>
            <a:ext cx="8898342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описания действия заряженной частицы использовались данные формулы: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386C9D-D32B-465E-BD3D-60A14D7B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32" y="1817779"/>
            <a:ext cx="4708484" cy="31152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7078A-7F15-4E00-8268-D4417D30C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932" y="4933020"/>
            <a:ext cx="4421881" cy="12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6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Постановка дифференциальной задачи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3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398C6-C6C7-4E3F-9470-9AA395476F4E}"/>
              </a:ext>
            </a:extLst>
          </p:cNvPr>
          <p:cNvSpPr txBox="1"/>
          <p:nvPr/>
        </p:nvSpPr>
        <p:spPr>
          <a:xfrm>
            <a:off x="0" y="1262340"/>
            <a:ext cx="8898342" cy="492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Для описания действия электрического поля данные формулы: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80459C-74BD-4F8E-88AE-51C39B473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831" y="1720767"/>
            <a:ext cx="6605511" cy="44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0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Начальные условия и численное решение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4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24108" y="1614701"/>
            <a:ext cx="8473500" cy="1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Электроны: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Магниты: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Calibri"/>
                <a:ea typeface="Calibri"/>
                <a:cs typeface="Calibri"/>
                <a:sym typeface="Calibri"/>
              </a:rPr>
              <a:t>Электрические поля: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6E85019-43CB-489D-8426-4AA10A3AF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785831"/>
              </p:ext>
            </p:extLst>
          </p:nvPr>
        </p:nvGraphicFramePr>
        <p:xfrm>
          <a:off x="3362657" y="1694757"/>
          <a:ext cx="5657235" cy="1374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2043">
                  <a:extLst>
                    <a:ext uri="{9D8B030D-6E8A-4147-A177-3AD203B41FA5}">
                      <a16:colId xmlns:a16="http://schemas.microsoft.com/office/drawing/2014/main" val="2762681260"/>
                    </a:ext>
                  </a:extLst>
                </a:gridCol>
                <a:gridCol w="987404">
                  <a:extLst>
                    <a:ext uri="{9D8B030D-6E8A-4147-A177-3AD203B41FA5}">
                      <a16:colId xmlns:a16="http://schemas.microsoft.com/office/drawing/2014/main" val="1030640221"/>
                    </a:ext>
                  </a:extLst>
                </a:gridCol>
                <a:gridCol w="892346">
                  <a:extLst>
                    <a:ext uri="{9D8B030D-6E8A-4147-A177-3AD203B41FA5}">
                      <a16:colId xmlns:a16="http://schemas.microsoft.com/office/drawing/2014/main" val="1871026101"/>
                    </a:ext>
                  </a:extLst>
                </a:gridCol>
                <a:gridCol w="986548">
                  <a:extLst>
                    <a:ext uri="{9D8B030D-6E8A-4147-A177-3AD203B41FA5}">
                      <a16:colId xmlns:a16="http://schemas.microsoft.com/office/drawing/2014/main" val="3889660088"/>
                    </a:ext>
                  </a:extLst>
                </a:gridCol>
                <a:gridCol w="892346">
                  <a:extLst>
                    <a:ext uri="{9D8B030D-6E8A-4147-A177-3AD203B41FA5}">
                      <a16:colId xmlns:a16="http://schemas.microsoft.com/office/drawing/2014/main" val="2199349284"/>
                    </a:ext>
                  </a:extLst>
                </a:gridCol>
                <a:gridCol w="986548">
                  <a:extLst>
                    <a:ext uri="{9D8B030D-6E8A-4147-A177-3AD203B41FA5}">
                      <a16:colId xmlns:a16="http://schemas.microsoft.com/office/drawing/2014/main" val="208018918"/>
                    </a:ext>
                  </a:extLst>
                </a:gridCol>
              </a:tblGrid>
              <a:tr h="698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</a:t>
                      </a: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194758"/>
                  </a:ext>
                </a:extLst>
              </a:tr>
              <a:tr h="3377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-10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-50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899439"/>
                  </a:ext>
                </a:extLst>
              </a:tr>
              <a:tr h="3377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-10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10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-50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225994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617C9B7-D5E5-4349-AC3F-570C4360F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47107"/>
              </p:ext>
            </p:extLst>
          </p:nvPr>
        </p:nvGraphicFramePr>
        <p:xfrm>
          <a:off x="2864756" y="3132553"/>
          <a:ext cx="6155136" cy="1370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468">
                  <a:extLst>
                    <a:ext uri="{9D8B030D-6E8A-4147-A177-3AD203B41FA5}">
                      <a16:colId xmlns:a16="http://schemas.microsoft.com/office/drawing/2014/main" val="1841335170"/>
                    </a:ext>
                  </a:extLst>
                </a:gridCol>
                <a:gridCol w="759430">
                  <a:extLst>
                    <a:ext uri="{9D8B030D-6E8A-4147-A177-3AD203B41FA5}">
                      <a16:colId xmlns:a16="http://schemas.microsoft.com/office/drawing/2014/main" val="2764443511"/>
                    </a:ext>
                  </a:extLst>
                </a:gridCol>
                <a:gridCol w="686319">
                  <a:extLst>
                    <a:ext uri="{9D8B030D-6E8A-4147-A177-3AD203B41FA5}">
                      <a16:colId xmlns:a16="http://schemas.microsoft.com/office/drawing/2014/main" val="3063125679"/>
                    </a:ext>
                  </a:extLst>
                </a:gridCol>
                <a:gridCol w="758771">
                  <a:extLst>
                    <a:ext uri="{9D8B030D-6E8A-4147-A177-3AD203B41FA5}">
                      <a16:colId xmlns:a16="http://schemas.microsoft.com/office/drawing/2014/main" val="3269792807"/>
                    </a:ext>
                  </a:extLst>
                </a:gridCol>
                <a:gridCol w="686319">
                  <a:extLst>
                    <a:ext uri="{9D8B030D-6E8A-4147-A177-3AD203B41FA5}">
                      <a16:colId xmlns:a16="http://schemas.microsoft.com/office/drawing/2014/main" val="3622928749"/>
                    </a:ext>
                  </a:extLst>
                </a:gridCol>
                <a:gridCol w="758771">
                  <a:extLst>
                    <a:ext uri="{9D8B030D-6E8A-4147-A177-3AD203B41FA5}">
                      <a16:colId xmlns:a16="http://schemas.microsoft.com/office/drawing/2014/main" val="3841654175"/>
                    </a:ext>
                  </a:extLst>
                </a:gridCol>
                <a:gridCol w="740988">
                  <a:extLst>
                    <a:ext uri="{9D8B030D-6E8A-4147-A177-3AD203B41FA5}">
                      <a16:colId xmlns:a16="http://schemas.microsoft.com/office/drawing/2014/main" val="1629279"/>
                    </a:ext>
                  </a:extLst>
                </a:gridCol>
                <a:gridCol w="1063070">
                  <a:extLst>
                    <a:ext uri="{9D8B030D-6E8A-4147-A177-3AD203B41FA5}">
                      <a16:colId xmlns:a16="http://schemas.microsoft.com/office/drawing/2014/main" val="1284547327"/>
                    </a:ext>
                  </a:extLst>
                </a:gridCol>
              </a:tblGrid>
              <a:tr h="836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x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Вектор y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</a:t>
                      </a: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масса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Магнитный момент диполя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7145929"/>
                  </a:ext>
                </a:extLst>
              </a:tr>
              <a:tr h="2667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-20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1360"/>
                  </a:ext>
                </a:extLst>
              </a:tr>
              <a:tr h="2667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10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723067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95AF497-B582-4FBE-B966-74C1F7874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88677"/>
              </p:ext>
            </p:extLst>
          </p:nvPr>
        </p:nvGraphicFramePr>
        <p:xfrm>
          <a:off x="3002507" y="4566456"/>
          <a:ext cx="6017385" cy="1557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1764">
                  <a:extLst>
                    <a:ext uri="{9D8B030D-6E8A-4147-A177-3AD203B41FA5}">
                      <a16:colId xmlns:a16="http://schemas.microsoft.com/office/drawing/2014/main" val="4008484196"/>
                    </a:ext>
                  </a:extLst>
                </a:gridCol>
                <a:gridCol w="552302">
                  <a:extLst>
                    <a:ext uri="{9D8B030D-6E8A-4147-A177-3AD203B41FA5}">
                      <a16:colId xmlns:a16="http://schemas.microsoft.com/office/drawing/2014/main" val="3248189750"/>
                    </a:ext>
                  </a:extLst>
                </a:gridCol>
                <a:gridCol w="217573">
                  <a:extLst>
                    <a:ext uri="{9D8B030D-6E8A-4147-A177-3AD203B41FA5}">
                      <a16:colId xmlns:a16="http://schemas.microsoft.com/office/drawing/2014/main" val="3632320999"/>
                    </a:ext>
                  </a:extLst>
                </a:gridCol>
                <a:gridCol w="617316">
                  <a:extLst>
                    <a:ext uri="{9D8B030D-6E8A-4147-A177-3AD203B41FA5}">
                      <a16:colId xmlns:a16="http://schemas.microsoft.com/office/drawing/2014/main" val="2993249017"/>
                    </a:ext>
                  </a:extLst>
                </a:gridCol>
                <a:gridCol w="217573">
                  <a:extLst>
                    <a:ext uri="{9D8B030D-6E8A-4147-A177-3AD203B41FA5}">
                      <a16:colId xmlns:a16="http://schemas.microsoft.com/office/drawing/2014/main" val="2429992158"/>
                    </a:ext>
                  </a:extLst>
                </a:gridCol>
                <a:gridCol w="617316">
                  <a:extLst>
                    <a:ext uri="{9D8B030D-6E8A-4147-A177-3AD203B41FA5}">
                      <a16:colId xmlns:a16="http://schemas.microsoft.com/office/drawing/2014/main" val="1979811598"/>
                    </a:ext>
                  </a:extLst>
                </a:gridCol>
                <a:gridCol w="697780">
                  <a:extLst>
                    <a:ext uri="{9D8B030D-6E8A-4147-A177-3AD203B41FA5}">
                      <a16:colId xmlns:a16="http://schemas.microsoft.com/office/drawing/2014/main" val="3950684644"/>
                    </a:ext>
                  </a:extLst>
                </a:gridCol>
                <a:gridCol w="547796">
                  <a:extLst>
                    <a:ext uri="{9D8B030D-6E8A-4147-A177-3AD203B41FA5}">
                      <a16:colId xmlns:a16="http://schemas.microsoft.com/office/drawing/2014/main" val="2784198485"/>
                    </a:ext>
                  </a:extLst>
                </a:gridCol>
                <a:gridCol w="471839">
                  <a:extLst>
                    <a:ext uri="{9D8B030D-6E8A-4147-A177-3AD203B41FA5}">
                      <a16:colId xmlns:a16="http://schemas.microsoft.com/office/drawing/2014/main" val="71323599"/>
                    </a:ext>
                  </a:extLst>
                </a:gridCol>
                <a:gridCol w="531703">
                  <a:extLst>
                    <a:ext uri="{9D8B030D-6E8A-4147-A177-3AD203B41FA5}">
                      <a16:colId xmlns:a16="http://schemas.microsoft.com/office/drawing/2014/main" val="4027129668"/>
                    </a:ext>
                  </a:extLst>
                </a:gridCol>
                <a:gridCol w="456389">
                  <a:extLst>
                    <a:ext uri="{9D8B030D-6E8A-4147-A177-3AD203B41FA5}">
                      <a16:colId xmlns:a16="http://schemas.microsoft.com/office/drawing/2014/main" val="3866917021"/>
                    </a:ext>
                  </a:extLst>
                </a:gridCol>
                <a:gridCol w="366914">
                  <a:extLst>
                    <a:ext uri="{9D8B030D-6E8A-4147-A177-3AD203B41FA5}">
                      <a16:colId xmlns:a16="http://schemas.microsoft.com/office/drawing/2014/main" val="1599058202"/>
                    </a:ext>
                  </a:extLst>
                </a:gridCol>
                <a:gridCol w="361120">
                  <a:extLst>
                    <a:ext uri="{9D8B030D-6E8A-4147-A177-3AD203B41FA5}">
                      <a16:colId xmlns:a16="http://schemas.microsoft.com/office/drawing/2014/main" val="2772725040"/>
                    </a:ext>
                  </a:extLst>
                </a:gridCol>
              </a:tblGrid>
              <a:tr h="5247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Вектор </a:t>
                      </a:r>
                      <a:r>
                        <a:rPr lang="en-US" sz="14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масса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US" sz="1400" baseline="-25000">
                          <a:effectLst/>
                        </a:rPr>
                        <a:t>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US" sz="1400" baseline="-25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E</a:t>
                      </a:r>
                      <a:r>
                        <a:rPr lang="en-US" sz="1400" baseline="-25000">
                          <a:effectLst/>
                        </a:rPr>
                        <a:t>z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x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y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</a:rPr>
                        <a:t>B</a:t>
                      </a:r>
                      <a:r>
                        <a:rPr lang="en-US" sz="1400" baseline="-25000" dirty="0" err="1">
                          <a:effectLst/>
                        </a:rPr>
                        <a:t>z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2495712"/>
                  </a:ext>
                </a:extLst>
              </a:tr>
              <a:tr h="10329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20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</a:rPr>
                        <a:t>0.00000000001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100">
                          <a:effectLst/>
                        </a:rPr>
                        <a:t>0.0000000002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48731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19" y="1259632"/>
            <a:ext cx="9144000" cy="4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7200" y="189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</a:rPr>
              <a:t>Результаты моделирования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16416" y="6309320"/>
            <a:ext cx="37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2363A"/>
                </a:solidFill>
              </a:rPr>
              <a:t>5</a:t>
            </a:r>
            <a:endParaRPr sz="2400" b="0" i="0" u="none" strike="noStrike" cap="none">
              <a:solidFill>
                <a:srgbClr val="3236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338951" y="1525250"/>
            <a:ext cx="3327342" cy="150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проведённом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gif 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файле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мы можем увидеть детальное моделирование заряженных частиц в магнитных и электрических полях: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835CE-713A-45EF-8EA4-8FCF024E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292" y="1744299"/>
            <a:ext cx="5138758" cy="3854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330</Words>
  <Application>Microsoft Office PowerPoint</Application>
  <PresentationFormat>Экран (4:3)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Merriweather</vt:lpstr>
      <vt:lpstr>Arial</vt:lpstr>
      <vt:lpstr>Calibri</vt:lpstr>
      <vt:lpstr>Тема1</vt:lpstr>
      <vt:lpstr>Презентация PowerPoint</vt:lpstr>
      <vt:lpstr>Симулятор не помню чего</vt:lpstr>
      <vt:lpstr>Введение</vt:lpstr>
      <vt:lpstr>Задачи</vt:lpstr>
      <vt:lpstr>Постановка дифференциальной задачи</vt:lpstr>
      <vt:lpstr>Постановка дифференциальной задачи</vt:lpstr>
      <vt:lpstr>Постановка дифференциальной задачи</vt:lpstr>
      <vt:lpstr>Начальные условия и численное решение</vt:lpstr>
      <vt:lpstr>Результаты моделирования</vt:lpstr>
      <vt:lpstr>Дополнительные модели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Сивиринов</dc:creator>
  <cp:lastModifiedBy>Игорь Сивиринов</cp:lastModifiedBy>
  <cp:revision>5</cp:revision>
  <dcterms:modified xsi:type="dcterms:W3CDTF">2021-05-18T17:18:37Z</dcterms:modified>
</cp:coreProperties>
</file>